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313" r:id="rId12"/>
    <p:sldId id="314" r:id="rId13"/>
    <p:sldId id="315" r:id="rId14"/>
    <p:sldId id="316" r:id="rId15"/>
    <p:sldId id="317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90" r:id="rId35"/>
    <p:sldId id="2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04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36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681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07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707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41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36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895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601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56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F40FF-0F16-415C-B456-02A5FE7C5E4E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7D3C2-6B23-41D9-A68C-663370972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9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0890" y="933790"/>
            <a:ext cx="10990217" cy="1332820"/>
          </a:xfrm>
        </p:spPr>
        <p:txBody>
          <a:bodyPr>
            <a:normAutofit fontScale="90000"/>
          </a:bodyPr>
          <a:lstStyle/>
          <a:p>
            <a:pPr algn="l"/>
            <a:br>
              <a:rPr lang="de-DE" sz="4900"/>
            </a:br>
            <a:r>
              <a:rPr lang="en-GB" sz="4900"/>
              <a:t>Assessing outlier probabilities in transcriptomics data when evaluating a classifier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00889" y="4316141"/>
            <a:ext cx="10990217" cy="1655762"/>
          </a:xfrm>
        </p:spPr>
        <p:txBody>
          <a:bodyPr>
            <a:normAutofit/>
          </a:bodyPr>
          <a:lstStyle/>
          <a:p>
            <a:pPr algn="l"/>
            <a:r>
              <a:rPr lang="de-DE" sz="2000"/>
              <a:t>Magdalena Kircher </a:t>
            </a:r>
            <a:r>
              <a:rPr lang="de-DE" sz="2000" baseline="30000"/>
              <a:t>1</a:t>
            </a:r>
            <a:r>
              <a:rPr lang="de-DE" sz="2000"/>
              <a:t> , Josefin Säurich </a:t>
            </a:r>
            <a:r>
              <a:rPr lang="de-DE" sz="2000" baseline="30000"/>
              <a:t>1</a:t>
            </a:r>
            <a:r>
              <a:rPr lang="de-DE" sz="2000"/>
              <a:t>, Michael Selle</a:t>
            </a:r>
            <a:r>
              <a:rPr lang="de-DE" sz="2000" baseline="30000"/>
              <a:t>1</a:t>
            </a:r>
            <a:r>
              <a:rPr lang="de-DE" sz="2000"/>
              <a:t>, and Klaus Jung </a:t>
            </a:r>
            <a:r>
              <a:rPr lang="de-DE" sz="2000" baseline="30000"/>
              <a:t>1,*</a:t>
            </a:r>
          </a:p>
          <a:p>
            <a:pPr algn="l"/>
            <a:r>
              <a:rPr lang="en-GB" sz="2000" baseline="30000"/>
              <a:t>1</a:t>
            </a:r>
            <a:r>
              <a:rPr lang="en-GB" sz="2000"/>
              <a:t> Institute for Animal Breeding and Genetics, University of Veterinary Medicine Hannover</a:t>
            </a:r>
          </a:p>
          <a:p>
            <a:pPr algn="l"/>
            <a:r>
              <a:rPr lang="en-GB" sz="2000" baseline="30000"/>
              <a:t>*</a:t>
            </a:r>
            <a:r>
              <a:rPr lang="en-GB" sz="2000"/>
              <a:t> Correspondence: klaus.jung@tiho-hannover.de; Tel.:+49 511 953-8878</a:t>
            </a:r>
          </a:p>
        </p:txBody>
      </p:sp>
      <p:sp>
        <p:nvSpPr>
          <p:cNvPr id="4" name="Rechteck 3"/>
          <p:cNvSpPr/>
          <p:nvPr/>
        </p:nvSpPr>
        <p:spPr>
          <a:xfrm>
            <a:off x="2235485" y="2937432"/>
            <a:ext cx="77210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>
                <a:latin typeface="+mj-lt"/>
              </a:rPr>
              <a:t>- </a:t>
            </a:r>
            <a:r>
              <a:rPr lang="de-DE" sz="4000">
                <a:latin typeface="+mj-lt"/>
              </a:rPr>
              <a:t>Supplementary figures and tables - </a:t>
            </a:r>
            <a:endParaRPr lang="en-GB" sz="40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1470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S9: Boxplots of positive and negative predictive values for simulation data using LDA in a two-study-group scenario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075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27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57" y="1579418"/>
            <a:ext cx="10733239" cy="514888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32000" y="360000"/>
            <a:ext cx="1116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S10: Comparison of outlier detection methods within bootstrap approach – Boxplots </a:t>
            </a:r>
            <a:r>
              <a:rPr lang="en-GB" sz="2400" dirty="0"/>
              <a:t>of accuracies and Brier scores </a:t>
            </a:r>
            <a:r>
              <a:rPr lang="de-DE" sz="2400" dirty="0"/>
              <a:t>using SVM in a two-study-group scenario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779" y="1254544"/>
            <a:ext cx="4728441" cy="35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615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S11: Comparison of outlier detection methods within bootstrap approach – Boxplots </a:t>
            </a:r>
            <a:r>
              <a:rPr lang="en-GB" sz="2400" dirty="0"/>
              <a:t>of </a:t>
            </a:r>
            <a:r>
              <a:rPr lang="de-DE" sz="2400" dirty="0"/>
              <a:t>sensitivities and specificities using SVM in a two-study-group scenario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779" y="1254544"/>
            <a:ext cx="4728441" cy="35406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28" y="1608606"/>
            <a:ext cx="10829412" cy="510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37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086" y="1534715"/>
            <a:ext cx="10845261" cy="521706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32000" y="360000"/>
            <a:ext cx="1116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S12: Comparison of outlier detection methods within bootstrap approach – Boxplots </a:t>
            </a:r>
            <a:r>
              <a:rPr lang="en-GB" sz="2400" dirty="0"/>
              <a:t>of positive and negative predictive values </a:t>
            </a:r>
            <a:r>
              <a:rPr lang="de-DE" sz="2400" dirty="0"/>
              <a:t>using SVM in a two-study-group scenario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779" y="1254544"/>
            <a:ext cx="4728441" cy="35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27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S13: Boxplots of accuracies and Brier scores for simulation data using SVM in a four-study-group scenario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92" y="1190997"/>
            <a:ext cx="10678976" cy="55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18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S14: Comparison of outlier detection methods within bootstrap approach – Boxplots of accuracies and Brier scores for simulation data using SVM in a four-study-group scenario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00" y="1190997"/>
            <a:ext cx="10737687" cy="553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942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07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S15: Mean accuracies and Brier scores (+/- 1 standard error) for SARS-CoV-2 data using SVM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39857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76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S16: Mean sensitivities and specificities (+/- 1 standard error) for SARS-CoV-2 data using SVM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116000"/>
            <a:ext cx="11418248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52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S17: Mean positive and negative predictive values (+/- 1 standard error) for SARS-CoV-2 data using SVM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47227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41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S18: Mean accuracies and Brier scores (+/- 1 standard error) for SARS-CoV-2 data using RF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4955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63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S1: Boxplots of accuracies and Brier scores for simulation data using SVM in a two-study-group scenario</a:t>
            </a:r>
            <a:endParaRPr lang="en-GB" sz="2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08586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65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S19: Mean sensitivities and specificities (+/- 1 standard error) for SARS-CoV-2 data using RF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116000"/>
            <a:ext cx="11418248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00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S20: Mean positive and negative predictive values (+/- 1 standard error) for SARS-CoV-2 data using RF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338078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695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S21: Mean accuracies and Brier scores (+/- 1 standard error) for SARS-CoV-2 data using LDA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30161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553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S22: Mean sensitivities and specificities (+/- 1 standard error) for SARS-CoV-2 data using LDA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116000"/>
            <a:ext cx="1143871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684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S23: Mean negative and positive predictive values (+/- 1 standard error) for SARS-CoV-2 data using LDA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68942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0353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07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S24: Mean accuracies and Brier scores (+/- 1 standard error) for WNV data using SVM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388214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47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S25: Mean sensitivities and specificities (+/- 1 standard error) for WNV data using SVM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075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543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S26: Mean positive and negative predictive values (+/- 1 standard error) for WNV data using SVM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08586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540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S27: Mean accuracies and Brier scores (+/- 1 standard error) for WNV data using RF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318861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982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S28: Mean sensitivities and specificities (+/- 1 standard error) for WNV data using RF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38716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664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S2: Boxplots of sensitivities and specificities for simulation data using SVM in a two-study-group scenario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4955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1614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S29: Mean positive and negative predictive values (+/- 1 standard error) for WNV data using RF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116000"/>
            <a:ext cx="11397857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5756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S30: Mean accuracies and Brier scores (+/- 1 standard error) for WNV data using LDA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075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972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S31: Mean sensitivities and specificities (+/- 1 standard error) for WNV data using LDA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30161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726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S32: Mean negative and positive predictive values (+/- 1 standard error) for WNV data using LDA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1935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781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Table S1: 30 samples most frequently detected as outliers in the SARS-CoV-2 data set during bootstrap analysis using PCA-Grid</a:t>
            </a:r>
            <a:endParaRPr lang="en-GB" sz="24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382215"/>
              </p:ext>
            </p:extLst>
          </p:nvPr>
        </p:nvGraphicFramePr>
        <p:xfrm>
          <a:off x="548409" y="1391370"/>
          <a:ext cx="4444999" cy="3238500"/>
        </p:xfrm>
        <a:graphic>
          <a:graphicData uri="http://schemas.openxmlformats.org/drawingml/2006/table">
            <a:tbl>
              <a:tblPr/>
              <a:tblGrid>
                <a:gridCol w="799529">
                  <a:extLst>
                    <a:ext uri="{9D8B030D-6E8A-4147-A177-3AD203B41FA5}">
                      <a16:colId xmlns:a16="http://schemas.microsoft.com/office/drawing/2014/main" val="326585916"/>
                    </a:ext>
                  </a:extLst>
                </a:gridCol>
                <a:gridCol w="901056">
                  <a:extLst>
                    <a:ext uri="{9D8B030D-6E8A-4147-A177-3AD203B41FA5}">
                      <a16:colId xmlns:a16="http://schemas.microsoft.com/office/drawing/2014/main" val="3425193481"/>
                    </a:ext>
                  </a:extLst>
                </a:gridCol>
                <a:gridCol w="761456">
                  <a:extLst>
                    <a:ext uri="{9D8B030D-6E8A-4147-A177-3AD203B41FA5}">
                      <a16:colId xmlns:a16="http://schemas.microsoft.com/office/drawing/2014/main" val="485032848"/>
                    </a:ext>
                  </a:extLst>
                </a:gridCol>
                <a:gridCol w="713865">
                  <a:extLst>
                    <a:ext uri="{9D8B030D-6E8A-4147-A177-3AD203B41FA5}">
                      <a16:colId xmlns:a16="http://schemas.microsoft.com/office/drawing/2014/main" val="79247458"/>
                    </a:ext>
                  </a:extLst>
                </a:gridCol>
                <a:gridCol w="748765">
                  <a:extLst>
                    <a:ext uri="{9D8B030D-6E8A-4147-A177-3AD203B41FA5}">
                      <a16:colId xmlns:a16="http://schemas.microsoft.com/office/drawing/2014/main" val="371157514"/>
                    </a:ext>
                  </a:extLst>
                </a:gridCol>
                <a:gridCol w="520328">
                  <a:extLst>
                    <a:ext uri="{9D8B030D-6E8A-4147-A177-3AD203B41FA5}">
                      <a16:colId xmlns:a16="http://schemas.microsoft.com/office/drawing/2014/main" val="396275601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ID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Occurence in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bootstrapping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Detected as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outlier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Outlier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probability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Confidence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3422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[0.96,1]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1309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58513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8175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4872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86919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GSM4972929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0850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GSM4972944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[0.96,1]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5617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GSM4973031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[0.96,1]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502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GSM4973094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88438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GSM4973112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1097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GSM4973164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[0.93,1]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9466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GSM4972927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[0.92,1]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4298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[0.90,1]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5305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[0.90,1]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665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[0.89,1]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676800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420915"/>
              </p:ext>
            </p:extLst>
          </p:nvPr>
        </p:nvGraphicFramePr>
        <p:xfrm>
          <a:off x="6086815" y="1386202"/>
          <a:ext cx="4444999" cy="3238500"/>
        </p:xfrm>
        <a:graphic>
          <a:graphicData uri="http://schemas.openxmlformats.org/drawingml/2006/table">
            <a:tbl>
              <a:tblPr/>
              <a:tblGrid>
                <a:gridCol w="799529">
                  <a:extLst>
                    <a:ext uri="{9D8B030D-6E8A-4147-A177-3AD203B41FA5}">
                      <a16:colId xmlns:a16="http://schemas.microsoft.com/office/drawing/2014/main" val="2586321023"/>
                    </a:ext>
                  </a:extLst>
                </a:gridCol>
                <a:gridCol w="901056">
                  <a:extLst>
                    <a:ext uri="{9D8B030D-6E8A-4147-A177-3AD203B41FA5}">
                      <a16:colId xmlns:a16="http://schemas.microsoft.com/office/drawing/2014/main" val="4202590019"/>
                    </a:ext>
                  </a:extLst>
                </a:gridCol>
                <a:gridCol w="761456">
                  <a:extLst>
                    <a:ext uri="{9D8B030D-6E8A-4147-A177-3AD203B41FA5}">
                      <a16:colId xmlns:a16="http://schemas.microsoft.com/office/drawing/2014/main" val="886521947"/>
                    </a:ext>
                  </a:extLst>
                </a:gridCol>
                <a:gridCol w="713865">
                  <a:extLst>
                    <a:ext uri="{9D8B030D-6E8A-4147-A177-3AD203B41FA5}">
                      <a16:colId xmlns:a16="http://schemas.microsoft.com/office/drawing/2014/main" val="2297720241"/>
                    </a:ext>
                  </a:extLst>
                </a:gridCol>
                <a:gridCol w="748765">
                  <a:extLst>
                    <a:ext uri="{9D8B030D-6E8A-4147-A177-3AD203B41FA5}">
                      <a16:colId xmlns:a16="http://schemas.microsoft.com/office/drawing/2014/main" val="2052980700"/>
                    </a:ext>
                  </a:extLst>
                </a:gridCol>
                <a:gridCol w="520328">
                  <a:extLst>
                    <a:ext uri="{9D8B030D-6E8A-4147-A177-3AD203B41FA5}">
                      <a16:colId xmlns:a16="http://schemas.microsoft.com/office/drawing/2014/main" val="2926323387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ID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Occurence in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bootstrapping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Detected as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outlier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Outlier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probability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Confidence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307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[0.86,1]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82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GSM4972915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[0.86,1]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86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GSM4973089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[0.84,1]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2053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[0.82,1]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9395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GSM4972919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[0.81,1]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2401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GSM4973088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[0.78,1]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9612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GSM4973114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[0.74,1]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51750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[0.73,1]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68495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GSM4972991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[0.61,1]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04929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GSM4972973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[0.60,1]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866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GSM4972941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[0.58,1]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35202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GSM4973165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[0.55,1]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6770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GSM4973092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[0.54,1]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95536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GSM4973073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[0.46,1]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50684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GSM4972870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[0.43,1]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519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4989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Table S2: 20 samples most frequently detected as outliers in the WNV data set during bootstrap analysis using PCA-Grid</a:t>
            </a:r>
            <a:endParaRPr lang="en-GB" sz="240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450975"/>
              </p:ext>
            </p:extLst>
          </p:nvPr>
        </p:nvGraphicFramePr>
        <p:xfrm>
          <a:off x="548409" y="1393954"/>
          <a:ext cx="4445000" cy="4200525"/>
        </p:xfrm>
        <a:graphic>
          <a:graphicData uri="http://schemas.openxmlformats.org/drawingml/2006/table">
            <a:tbl>
              <a:tblPr/>
              <a:tblGrid>
                <a:gridCol w="798959">
                  <a:extLst>
                    <a:ext uri="{9D8B030D-6E8A-4147-A177-3AD203B41FA5}">
                      <a16:colId xmlns:a16="http://schemas.microsoft.com/office/drawing/2014/main" val="1666873033"/>
                    </a:ext>
                  </a:extLst>
                </a:gridCol>
                <a:gridCol w="903584">
                  <a:extLst>
                    <a:ext uri="{9D8B030D-6E8A-4147-A177-3AD203B41FA5}">
                      <a16:colId xmlns:a16="http://schemas.microsoft.com/office/drawing/2014/main" val="1032066967"/>
                    </a:ext>
                  </a:extLst>
                </a:gridCol>
                <a:gridCol w="760913">
                  <a:extLst>
                    <a:ext uri="{9D8B030D-6E8A-4147-A177-3AD203B41FA5}">
                      <a16:colId xmlns:a16="http://schemas.microsoft.com/office/drawing/2014/main" val="2549259690"/>
                    </a:ext>
                  </a:extLst>
                </a:gridCol>
                <a:gridCol w="713356">
                  <a:extLst>
                    <a:ext uri="{9D8B030D-6E8A-4147-A177-3AD203B41FA5}">
                      <a16:colId xmlns:a16="http://schemas.microsoft.com/office/drawing/2014/main" val="1283558882"/>
                    </a:ext>
                  </a:extLst>
                </a:gridCol>
                <a:gridCol w="748231">
                  <a:extLst>
                    <a:ext uri="{9D8B030D-6E8A-4147-A177-3AD203B41FA5}">
                      <a16:colId xmlns:a16="http://schemas.microsoft.com/office/drawing/2014/main" val="279504565"/>
                    </a:ext>
                  </a:extLst>
                </a:gridCol>
                <a:gridCol w="519957">
                  <a:extLst>
                    <a:ext uri="{9D8B030D-6E8A-4147-A177-3AD203B41FA5}">
                      <a16:colId xmlns:a16="http://schemas.microsoft.com/office/drawing/2014/main" val="2425546134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ID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Occurence in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bootstrapping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Detected as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outlier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Outlier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probability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Confidence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3168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GSM1133950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6098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[0.93,1]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6890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[0.47,1]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7876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GSM1133954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[0.42,1]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6009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[0.40,1]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14591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GSM1133940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[0.29,1]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2278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GSM1133935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[0.25,1]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4065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[0.16,1]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89483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[0.16,1]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0525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GSM1133962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[0.12,1]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3017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[0.09,1]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0148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GSM1133958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[0.08,1]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8182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[0.07,1]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67399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[0.07,1]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7979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GSM1133929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[0.05,1]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0144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[0.04,1]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60731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[0.03,1]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0667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GSM1133947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[0.03,1]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0567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GSM1133941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[0.02,1]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2490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GSM1058071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[0.02,1]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31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142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S3: Boxplots of positive and negative predictive values for simulation data using SVM in a two-study-group scenario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68942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02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S4: Boxplots of accuracies and Brier scores for simulation data using RF in a two-study-group scenario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389266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96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S5: Boxplots of sensitivities and specificities for simulation data using RF in a two-study-group scenario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5306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63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S6: Boxplots of positive and negative predictive values for simulation data using RF in a two-study-group scenario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7014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57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S7: Boxplots of accuracies and Brier scores for simulation data using LDA in a two-study-group scenario</a:t>
            </a:r>
            <a:endParaRPr lang="en-GB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37566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6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32000" y="360000"/>
            <a:ext cx="1116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Supplementary Figure S8: Boxplots of sensitivities and specificities for simulation data using LDA in a two-study-group scenario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16000"/>
            <a:ext cx="114075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61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1216</Words>
  <Application>Microsoft Office PowerPoint</Application>
  <PresentationFormat>Widescreen</PresentationFormat>
  <Paragraphs>357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Office</vt:lpstr>
      <vt:lpstr> Assessing outlier probabilities in transcriptomics data when evaluating a classifier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Kircher, Magdalena</dc:creator>
  <cp:lastModifiedBy>MDPI</cp:lastModifiedBy>
  <cp:revision>38</cp:revision>
  <dcterms:created xsi:type="dcterms:W3CDTF">2022-11-28T10:55:50Z</dcterms:created>
  <dcterms:modified xsi:type="dcterms:W3CDTF">2023-02-01T07:29:10Z</dcterms:modified>
</cp:coreProperties>
</file>